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16"/>
  </p:notesMasterIdLst>
  <p:sldIdLst>
    <p:sldId id="256" r:id="rId2"/>
    <p:sldId id="257" r:id="rId3"/>
    <p:sldId id="258" r:id="rId4"/>
    <p:sldId id="277" r:id="rId5"/>
    <p:sldId id="281" r:id="rId6"/>
    <p:sldId id="278" r:id="rId7"/>
    <p:sldId id="279" r:id="rId8"/>
    <p:sldId id="280" r:id="rId9"/>
    <p:sldId id="259" r:id="rId10"/>
    <p:sldId id="273" r:id="rId11"/>
    <p:sldId id="274" r:id="rId12"/>
    <p:sldId id="262" r:id="rId13"/>
    <p:sldId id="263"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32" autoAdjust="0"/>
    <p:restoredTop sz="94615" autoAdjust="0"/>
  </p:normalViewPr>
  <p:slideViewPr>
    <p:cSldViewPr>
      <p:cViewPr varScale="1">
        <p:scale>
          <a:sx n="70" d="100"/>
          <a:sy n="70" d="100"/>
        </p:scale>
        <p:origin x="1218" y="72"/>
      </p:cViewPr>
      <p:guideLst>
        <p:guide orient="horz" pos="2160"/>
        <p:guide pos="2880"/>
      </p:guideLst>
    </p:cSldViewPr>
  </p:slideViewPr>
  <p:outlineViewPr>
    <p:cViewPr>
      <p:scale>
        <a:sx n="33" d="100"/>
        <a:sy n="33" d="100"/>
      </p:scale>
      <p:origin x="54" y="465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14DAB-009F-48B8-B6A2-2E7598950168}" type="datetimeFigureOut">
              <a:rPr lang="en-US" smtClean="0"/>
              <a:pPr/>
              <a:t>8/27/2014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80493A-356F-4B56-B022-855B13C3407C}" type="slidenum">
              <a:rPr lang="en-US" smtClean="0"/>
              <a:pPr/>
              <a:t>‹#›</a:t>
            </a:fld>
            <a:endParaRPr lang="en-US" dirty="0"/>
          </a:p>
        </p:txBody>
      </p:sp>
    </p:spTree>
    <p:extLst>
      <p:ext uri="{BB962C8B-B14F-4D97-AF65-F5344CB8AC3E}">
        <p14:creationId xmlns:p14="http://schemas.microsoft.com/office/powerpoint/2010/main" val="203689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1</a:t>
            </a:fld>
            <a:endParaRPr lang="en-US"/>
          </a:p>
        </p:txBody>
      </p:sp>
    </p:spTree>
    <p:extLst>
      <p:ext uri="{BB962C8B-B14F-4D97-AF65-F5344CB8AC3E}">
        <p14:creationId xmlns:p14="http://schemas.microsoft.com/office/powerpoint/2010/main" val="3743779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0493A-356F-4B56-B022-855B13C3407C}" type="slidenum">
              <a:rPr lang="en-US" smtClean="0"/>
              <a:pPr/>
              <a:t>10</a:t>
            </a:fld>
            <a:endParaRPr lang="en-US" dirty="0"/>
          </a:p>
        </p:txBody>
      </p:sp>
    </p:spTree>
    <p:extLst>
      <p:ext uri="{BB962C8B-B14F-4D97-AF65-F5344CB8AC3E}">
        <p14:creationId xmlns:p14="http://schemas.microsoft.com/office/powerpoint/2010/main" val="1311884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0493A-356F-4B56-B022-855B13C3407C}" type="slidenum">
              <a:rPr lang="en-US" smtClean="0"/>
              <a:pPr/>
              <a:t>11</a:t>
            </a:fld>
            <a:endParaRPr lang="en-US" dirty="0"/>
          </a:p>
        </p:txBody>
      </p:sp>
    </p:spTree>
    <p:extLst>
      <p:ext uri="{BB962C8B-B14F-4D97-AF65-F5344CB8AC3E}">
        <p14:creationId xmlns:p14="http://schemas.microsoft.com/office/powerpoint/2010/main" val="508883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0493A-356F-4B56-B022-855B13C3407C}" type="slidenum">
              <a:rPr lang="en-US" smtClean="0"/>
              <a:pPr/>
              <a:t>12</a:t>
            </a:fld>
            <a:endParaRPr lang="en-US" dirty="0"/>
          </a:p>
        </p:txBody>
      </p:sp>
    </p:spTree>
    <p:extLst>
      <p:ext uri="{BB962C8B-B14F-4D97-AF65-F5344CB8AC3E}">
        <p14:creationId xmlns:p14="http://schemas.microsoft.com/office/powerpoint/2010/main" val="765431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0493A-356F-4B56-B022-855B13C3407C}" type="slidenum">
              <a:rPr lang="en-US" smtClean="0"/>
              <a:pPr/>
              <a:t>13</a:t>
            </a:fld>
            <a:endParaRPr lang="en-US" dirty="0"/>
          </a:p>
        </p:txBody>
      </p:sp>
    </p:spTree>
    <p:extLst>
      <p:ext uri="{BB962C8B-B14F-4D97-AF65-F5344CB8AC3E}">
        <p14:creationId xmlns:p14="http://schemas.microsoft.com/office/powerpoint/2010/main" val="1992754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0493A-356F-4B56-B022-855B13C3407C}" type="slidenum">
              <a:rPr lang="en-US" smtClean="0"/>
              <a:pPr/>
              <a:t>14</a:t>
            </a:fld>
            <a:endParaRPr lang="en-US" dirty="0"/>
          </a:p>
        </p:txBody>
      </p:sp>
    </p:spTree>
    <p:extLst>
      <p:ext uri="{BB962C8B-B14F-4D97-AF65-F5344CB8AC3E}">
        <p14:creationId xmlns:p14="http://schemas.microsoft.com/office/powerpoint/2010/main" val="1047355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2</a:t>
            </a:fld>
            <a:endParaRPr lang="en-US"/>
          </a:p>
        </p:txBody>
      </p:sp>
    </p:spTree>
    <p:extLst>
      <p:ext uri="{BB962C8B-B14F-4D97-AF65-F5344CB8AC3E}">
        <p14:creationId xmlns:p14="http://schemas.microsoft.com/office/powerpoint/2010/main" val="594390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3</a:t>
            </a:fld>
            <a:endParaRPr lang="en-US"/>
          </a:p>
        </p:txBody>
      </p:sp>
    </p:spTree>
    <p:extLst>
      <p:ext uri="{BB962C8B-B14F-4D97-AF65-F5344CB8AC3E}">
        <p14:creationId xmlns:p14="http://schemas.microsoft.com/office/powerpoint/2010/main" val="2523909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4</a:t>
            </a:fld>
            <a:endParaRPr lang="en-US" dirty="0"/>
          </a:p>
        </p:txBody>
      </p:sp>
    </p:spTree>
    <p:extLst>
      <p:ext uri="{BB962C8B-B14F-4D97-AF65-F5344CB8AC3E}">
        <p14:creationId xmlns:p14="http://schemas.microsoft.com/office/powerpoint/2010/main" val="3526123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5</a:t>
            </a:fld>
            <a:endParaRPr lang="en-US" dirty="0"/>
          </a:p>
        </p:txBody>
      </p:sp>
    </p:spTree>
    <p:extLst>
      <p:ext uri="{BB962C8B-B14F-4D97-AF65-F5344CB8AC3E}">
        <p14:creationId xmlns:p14="http://schemas.microsoft.com/office/powerpoint/2010/main" val="170458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6</a:t>
            </a:fld>
            <a:endParaRPr lang="en-US" dirty="0"/>
          </a:p>
        </p:txBody>
      </p:sp>
    </p:spTree>
    <p:extLst>
      <p:ext uri="{BB962C8B-B14F-4D97-AF65-F5344CB8AC3E}">
        <p14:creationId xmlns:p14="http://schemas.microsoft.com/office/powerpoint/2010/main" val="427588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7</a:t>
            </a:fld>
            <a:endParaRPr lang="en-US" dirty="0"/>
          </a:p>
        </p:txBody>
      </p:sp>
    </p:spTree>
    <p:extLst>
      <p:ext uri="{BB962C8B-B14F-4D97-AF65-F5344CB8AC3E}">
        <p14:creationId xmlns:p14="http://schemas.microsoft.com/office/powerpoint/2010/main" val="2906909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8</a:t>
            </a:fld>
            <a:endParaRPr lang="en-US" dirty="0"/>
          </a:p>
        </p:txBody>
      </p:sp>
    </p:spTree>
    <p:extLst>
      <p:ext uri="{BB962C8B-B14F-4D97-AF65-F5344CB8AC3E}">
        <p14:creationId xmlns:p14="http://schemas.microsoft.com/office/powerpoint/2010/main" val="4074052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80493A-356F-4B56-B022-855B13C3407C}" type="slidenum">
              <a:rPr lang="en-US" smtClean="0"/>
              <a:pPr/>
              <a:t>9</a:t>
            </a:fld>
            <a:endParaRPr lang="en-US"/>
          </a:p>
        </p:txBody>
      </p:sp>
    </p:spTree>
    <p:extLst>
      <p:ext uri="{BB962C8B-B14F-4D97-AF65-F5344CB8AC3E}">
        <p14:creationId xmlns:p14="http://schemas.microsoft.com/office/powerpoint/2010/main" val="2981477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26DF179-A566-40D1-A346-D17091877744}" type="datetime1">
              <a:rPr lang="en-US" smtClean="0"/>
              <a:pPr/>
              <a:t>8/27/2014</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r>
              <a:rPr lang="en-GB" smtClean="0"/>
              <a:t>14 th Workshop  Sinaia, Romenia;  24-30 August 2014</a:t>
            </a:r>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CD6E4B90-F57C-411D-B969-FAF406B0CB24}"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D3DDB4-6FD6-4ED5-B0FF-125C4714A963}" type="datetime1">
              <a:rPr lang="en-US" smtClean="0"/>
              <a:pPr/>
              <a:t>8/27/2014</a:t>
            </a:fld>
            <a:endParaRPr lang="en-US" dirty="0"/>
          </a:p>
        </p:txBody>
      </p:sp>
      <p:sp>
        <p:nvSpPr>
          <p:cNvPr id="5" name="Footer Placeholder 4"/>
          <p:cNvSpPr>
            <a:spLocks noGrp="1"/>
          </p:cNvSpPr>
          <p:nvPr>
            <p:ph type="ftr" sz="quarter" idx="11"/>
          </p:nvPr>
        </p:nvSpPr>
        <p:spPr/>
        <p:txBody>
          <a:bodyPr/>
          <a:lstStyle/>
          <a:p>
            <a:r>
              <a:rPr lang="en-GB" smtClean="0"/>
              <a:t>14 th Workshop  Sinaia, Romenia;  24-30 August 2014</a:t>
            </a:r>
            <a:endParaRPr lang="en-US" dirty="0"/>
          </a:p>
        </p:txBody>
      </p:sp>
      <p:sp>
        <p:nvSpPr>
          <p:cNvPr id="6" name="Slide Number Placeholder 5"/>
          <p:cNvSpPr>
            <a:spLocks noGrp="1"/>
          </p:cNvSpPr>
          <p:nvPr>
            <p:ph type="sldNum" sz="quarter" idx="12"/>
          </p:nvPr>
        </p:nvSpPr>
        <p:spPr/>
        <p:txBody>
          <a:bodyPr/>
          <a:lstStyle/>
          <a:p>
            <a:fld id="{CD6E4B90-F57C-411D-B969-FAF406B0CB2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CF051A-73DE-4213-9D6B-A88C37E95736}" type="datetime1">
              <a:rPr lang="en-US" smtClean="0"/>
              <a:pPr/>
              <a:t>8/27/2014</a:t>
            </a:fld>
            <a:endParaRPr lang="en-US" dirty="0"/>
          </a:p>
        </p:txBody>
      </p:sp>
      <p:sp>
        <p:nvSpPr>
          <p:cNvPr id="5" name="Footer Placeholder 4"/>
          <p:cNvSpPr>
            <a:spLocks noGrp="1"/>
          </p:cNvSpPr>
          <p:nvPr>
            <p:ph type="ftr" sz="quarter" idx="11"/>
          </p:nvPr>
        </p:nvSpPr>
        <p:spPr/>
        <p:txBody>
          <a:bodyPr/>
          <a:lstStyle/>
          <a:p>
            <a:r>
              <a:rPr lang="en-GB" smtClean="0"/>
              <a:t>14 th Workshop  Sinaia, Romenia;  24-30 August 2014</a:t>
            </a:r>
            <a:endParaRPr lang="en-US" dirty="0"/>
          </a:p>
        </p:txBody>
      </p:sp>
      <p:sp>
        <p:nvSpPr>
          <p:cNvPr id="6" name="Slide Number Placeholder 5"/>
          <p:cNvSpPr>
            <a:spLocks noGrp="1"/>
          </p:cNvSpPr>
          <p:nvPr>
            <p:ph type="sldNum" sz="quarter" idx="12"/>
          </p:nvPr>
        </p:nvSpPr>
        <p:spPr/>
        <p:txBody>
          <a:bodyPr/>
          <a:lstStyle/>
          <a:p>
            <a:fld id="{CD6E4B90-F57C-411D-B969-FAF406B0CB24}"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8207C57-F61F-4885-B670-F837D5B58297}" type="datetime1">
              <a:rPr lang="en-US" smtClean="0"/>
              <a:pPr/>
              <a:t>8/27/2014</a:t>
            </a:fld>
            <a:endParaRPr lang="en-US" dirty="0"/>
          </a:p>
        </p:txBody>
      </p:sp>
      <p:sp>
        <p:nvSpPr>
          <p:cNvPr id="5" name="Footer Placeholder 4"/>
          <p:cNvSpPr>
            <a:spLocks noGrp="1"/>
          </p:cNvSpPr>
          <p:nvPr>
            <p:ph type="ftr" sz="quarter" idx="11"/>
          </p:nvPr>
        </p:nvSpPr>
        <p:spPr/>
        <p:txBody>
          <a:bodyPr/>
          <a:lstStyle/>
          <a:p>
            <a:r>
              <a:rPr lang="en-GB" smtClean="0"/>
              <a:t>14 th Workshop  Sinaia, Romenia;  24-30 August 2014</a:t>
            </a:r>
            <a:endParaRPr lang="en-US" dirty="0"/>
          </a:p>
        </p:txBody>
      </p:sp>
      <p:sp>
        <p:nvSpPr>
          <p:cNvPr id="6" name="Slide Number Placeholder 5"/>
          <p:cNvSpPr>
            <a:spLocks noGrp="1"/>
          </p:cNvSpPr>
          <p:nvPr>
            <p:ph type="sldNum" sz="quarter" idx="12"/>
          </p:nvPr>
        </p:nvSpPr>
        <p:spPr/>
        <p:txBody>
          <a:bodyPr/>
          <a:lstStyle/>
          <a:p>
            <a:fld id="{CD6E4B90-F57C-411D-B969-FAF406B0CB24}"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D00439B3-0FE6-435A-B1DE-410233833815}" type="datetime1">
              <a:rPr lang="en-US" smtClean="0"/>
              <a:pPr/>
              <a:t>8/27/2014</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r>
              <a:rPr lang="en-GB" smtClean="0"/>
              <a:t>14 th Workshop  Sinaia, Romenia;  24-30 August 2014</a:t>
            </a:r>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CD6E4B90-F57C-411D-B969-FAF406B0CB24}"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6E8F67C-0442-426C-9642-8AB47DAA1D35}" type="datetime1">
              <a:rPr lang="en-US" smtClean="0"/>
              <a:pPr/>
              <a:t>8/27/2014</a:t>
            </a:fld>
            <a:endParaRPr lang="en-US" dirty="0"/>
          </a:p>
        </p:txBody>
      </p:sp>
      <p:sp>
        <p:nvSpPr>
          <p:cNvPr id="6" name="Footer Placeholder 5"/>
          <p:cNvSpPr>
            <a:spLocks noGrp="1"/>
          </p:cNvSpPr>
          <p:nvPr>
            <p:ph type="ftr" sz="quarter" idx="11"/>
          </p:nvPr>
        </p:nvSpPr>
        <p:spPr/>
        <p:txBody>
          <a:bodyPr/>
          <a:lstStyle/>
          <a:p>
            <a:r>
              <a:rPr lang="en-GB" smtClean="0"/>
              <a:t>14 th Workshop  Sinaia, Romenia;  24-30 August 2014</a:t>
            </a:r>
            <a:endParaRPr lang="en-US" dirty="0"/>
          </a:p>
        </p:txBody>
      </p:sp>
      <p:sp>
        <p:nvSpPr>
          <p:cNvPr id="7" name="Slide Number Placeholder 6"/>
          <p:cNvSpPr>
            <a:spLocks noGrp="1"/>
          </p:cNvSpPr>
          <p:nvPr>
            <p:ph type="sldNum" sz="quarter" idx="12"/>
          </p:nvPr>
        </p:nvSpPr>
        <p:spPr/>
        <p:txBody>
          <a:bodyPr/>
          <a:lstStyle/>
          <a:p>
            <a:fld id="{CD6E4B90-F57C-411D-B969-FAF406B0CB24}"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D2F1EED-65B2-4EA0-A156-28308CCB3E7F}" type="datetime1">
              <a:rPr lang="en-US" smtClean="0"/>
              <a:pPr/>
              <a:t>8/27/2014</a:t>
            </a:fld>
            <a:endParaRPr lang="en-US" dirty="0"/>
          </a:p>
        </p:txBody>
      </p:sp>
      <p:sp>
        <p:nvSpPr>
          <p:cNvPr id="8" name="Footer Placeholder 7"/>
          <p:cNvSpPr>
            <a:spLocks noGrp="1"/>
          </p:cNvSpPr>
          <p:nvPr>
            <p:ph type="ftr" sz="quarter" idx="11"/>
          </p:nvPr>
        </p:nvSpPr>
        <p:spPr/>
        <p:txBody>
          <a:bodyPr/>
          <a:lstStyle/>
          <a:p>
            <a:r>
              <a:rPr lang="en-GB" smtClean="0"/>
              <a:t>14 th Workshop  Sinaia, Romenia;  24-30 August 2014</a:t>
            </a:r>
            <a:endParaRPr lang="en-US" dirty="0"/>
          </a:p>
        </p:txBody>
      </p:sp>
      <p:sp>
        <p:nvSpPr>
          <p:cNvPr id="9" name="Slide Number Placeholder 8"/>
          <p:cNvSpPr>
            <a:spLocks noGrp="1"/>
          </p:cNvSpPr>
          <p:nvPr>
            <p:ph type="sldNum" sz="quarter" idx="12"/>
          </p:nvPr>
        </p:nvSpPr>
        <p:spPr/>
        <p:txBody>
          <a:bodyPr/>
          <a:lstStyle/>
          <a:p>
            <a:fld id="{CD6E4B90-F57C-411D-B969-FAF406B0CB24}"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D3AB0F-1F0C-466F-BC05-AFA874DB1F6B}" type="datetime1">
              <a:rPr lang="en-US" smtClean="0"/>
              <a:pPr/>
              <a:t>8/27/2014</a:t>
            </a:fld>
            <a:endParaRPr lang="en-US" dirty="0"/>
          </a:p>
        </p:txBody>
      </p:sp>
      <p:sp>
        <p:nvSpPr>
          <p:cNvPr id="4" name="Footer Placeholder 3"/>
          <p:cNvSpPr>
            <a:spLocks noGrp="1"/>
          </p:cNvSpPr>
          <p:nvPr>
            <p:ph type="ftr" sz="quarter" idx="11"/>
          </p:nvPr>
        </p:nvSpPr>
        <p:spPr/>
        <p:txBody>
          <a:bodyPr/>
          <a:lstStyle/>
          <a:p>
            <a:r>
              <a:rPr lang="en-GB" smtClean="0"/>
              <a:t>14 th Workshop  Sinaia, Romenia;  24-30 August 2014</a:t>
            </a:r>
            <a:endParaRPr lang="en-US" dirty="0"/>
          </a:p>
        </p:txBody>
      </p:sp>
      <p:sp>
        <p:nvSpPr>
          <p:cNvPr id="5" name="Slide Number Placeholder 4"/>
          <p:cNvSpPr>
            <a:spLocks noGrp="1"/>
          </p:cNvSpPr>
          <p:nvPr>
            <p:ph type="sldNum" sz="quarter" idx="12"/>
          </p:nvPr>
        </p:nvSpPr>
        <p:spPr/>
        <p:txBody>
          <a:bodyPr/>
          <a:lstStyle/>
          <a:p>
            <a:fld id="{CD6E4B90-F57C-411D-B969-FAF406B0CB24}"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96497-2609-4E2B-9F30-49771F85B78C}" type="datetime1">
              <a:rPr lang="en-US" smtClean="0"/>
              <a:pPr/>
              <a:t>8/27/2014</a:t>
            </a:fld>
            <a:endParaRPr lang="en-US" dirty="0"/>
          </a:p>
        </p:txBody>
      </p:sp>
      <p:sp>
        <p:nvSpPr>
          <p:cNvPr id="3" name="Footer Placeholder 2"/>
          <p:cNvSpPr>
            <a:spLocks noGrp="1"/>
          </p:cNvSpPr>
          <p:nvPr>
            <p:ph type="ftr" sz="quarter" idx="11"/>
          </p:nvPr>
        </p:nvSpPr>
        <p:spPr/>
        <p:txBody>
          <a:bodyPr/>
          <a:lstStyle/>
          <a:p>
            <a:r>
              <a:rPr lang="en-GB" smtClean="0"/>
              <a:t>14 th Workshop  Sinaia, Romenia;  24-30 August 2014</a:t>
            </a:r>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1BFC7F-766C-41A5-B026-84FB601F2D11}" type="datetime1">
              <a:rPr lang="en-US" smtClean="0"/>
              <a:pPr/>
              <a:t>8/27/2014</a:t>
            </a:fld>
            <a:endParaRPr lang="en-US" dirty="0"/>
          </a:p>
        </p:txBody>
      </p:sp>
      <p:sp>
        <p:nvSpPr>
          <p:cNvPr id="6" name="Footer Placeholder 5"/>
          <p:cNvSpPr>
            <a:spLocks noGrp="1"/>
          </p:cNvSpPr>
          <p:nvPr>
            <p:ph type="ftr" sz="quarter" idx="11"/>
          </p:nvPr>
        </p:nvSpPr>
        <p:spPr/>
        <p:txBody>
          <a:bodyPr/>
          <a:lstStyle/>
          <a:p>
            <a:r>
              <a:rPr lang="en-GB" smtClean="0"/>
              <a:t>14 th Workshop  Sinaia, Romenia;  24-30 August 2014</a:t>
            </a:r>
            <a:endParaRPr lang="en-US" dirty="0"/>
          </a:p>
        </p:txBody>
      </p:sp>
      <p:sp>
        <p:nvSpPr>
          <p:cNvPr id="7" name="Slide Number Placeholder 6"/>
          <p:cNvSpPr>
            <a:spLocks noGrp="1"/>
          </p:cNvSpPr>
          <p:nvPr>
            <p:ph type="sldNum" sz="quarter" idx="12"/>
          </p:nvPr>
        </p:nvSpPr>
        <p:spPr/>
        <p:txBody>
          <a:bodyPr/>
          <a:lstStyle/>
          <a:p>
            <a:fld id="{CD6E4B90-F57C-411D-B969-FAF406B0CB24}"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086C5F-075F-4865-A2F9-E90FB234D664}" type="datetime1">
              <a:rPr lang="en-US" smtClean="0"/>
              <a:pPr/>
              <a:t>8/27/2014</a:t>
            </a:fld>
            <a:endParaRPr lang="en-US" dirty="0"/>
          </a:p>
        </p:txBody>
      </p:sp>
      <p:sp>
        <p:nvSpPr>
          <p:cNvPr id="6" name="Footer Placeholder 5"/>
          <p:cNvSpPr>
            <a:spLocks noGrp="1"/>
          </p:cNvSpPr>
          <p:nvPr>
            <p:ph type="ftr" sz="quarter" idx="11"/>
          </p:nvPr>
        </p:nvSpPr>
        <p:spPr/>
        <p:txBody>
          <a:bodyPr/>
          <a:lstStyle/>
          <a:p>
            <a:r>
              <a:rPr lang="en-GB" smtClean="0"/>
              <a:t>14 th Workshop  Sinaia, Romenia;  24-30 August 2014</a:t>
            </a:r>
            <a:endParaRPr lang="en-US" dirty="0"/>
          </a:p>
        </p:txBody>
      </p:sp>
      <p:sp>
        <p:nvSpPr>
          <p:cNvPr id="7" name="Slide Number Placeholder 6"/>
          <p:cNvSpPr>
            <a:spLocks noGrp="1"/>
          </p:cNvSpPr>
          <p:nvPr>
            <p:ph type="sldNum" sz="quarter" idx="12"/>
          </p:nvPr>
        </p:nvSpPr>
        <p:spPr/>
        <p:txBody>
          <a:bodyPr/>
          <a:lstStyle/>
          <a:p>
            <a:fld id="{CD6E4B90-F57C-411D-B969-FAF406B0CB24}"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39468A2-290D-495C-B8DA-5B84BDD0D2C4}" type="datetime1">
              <a:rPr lang="en-US" smtClean="0"/>
              <a:pPr/>
              <a:t>8/27/2014</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GB" smtClean="0"/>
              <a:t>14 th Workshop  Sinaia, Romenia;  24-30 August 2014</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D6E4B90-F57C-411D-B969-FAF406B0CB24}"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fti.edu.a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645024"/>
            <a:ext cx="7025208" cy="1368152"/>
          </a:xfrm>
        </p:spPr>
        <p:txBody>
          <a:bodyPr>
            <a:normAutofit fontScale="90000"/>
          </a:bodyPr>
          <a:lstStyle/>
          <a:p>
            <a:r>
              <a:rPr lang="en-GB" dirty="0" smtClean="0"/>
              <a:t>Some issues in teaching compiler course in Polytechnic University Tirana</a:t>
            </a:r>
            <a:r>
              <a:rPr lang="en-US" dirty="0" smtClean="0"/>
              <a:t/>
            </a:r>
            <a:br>
              <a:rPr lang="en-US" dirty="0" smtClean="0"/>
            </a:br>
            <a:endParaRPr lang="en-US" dirty="0"/>
          </a:p>
        </p:txBody>
      </p:sp>
      <p:sp>
        <p:nvSpPr>
          <p:cNvPr id="3" name="Subtitle 2"/>
          <p:cNvSpPr>
            <a:spLocks noGrp="1"/>
          </p:cNvSpPr>
          <p:nvPr>
            <p:ph type="subTitle" idx="1"/>
          </p:nvPr>
        </p:nvSpPr>
        <p:spPr>
          <a:xfrm>
            <a:off x="1219200" y="5085184"/>
            <a:ext cx="6858000" cy="648072"/>
          </a:xfrm>
        </p:spPr>
        <p:txBody>
          <a:bodyPr>
            <a:normAutofit fontScale="92500" lnSpcReduction="20000"/>
          </a:bodyPr>
          <a:lstStyle/>
          <a:p>
            <a:r>
              <a:rPr lang="en-US" dirty="0" err="1" smtClean="0"/>
              <a:t>Prof.Asoc.Dr</a:t>
            </a:r>
            <a:r>
              <a:rPr lang="en-US" dirty="0" smtClean="0"/>
              <a:t> </a:t>
            </a:r>
            <a:r>
              <a:rPr lang="en-US" dirty="0" err="1" smtClean="0"/>
              <a:t>Elinda</a:t>
            </a:r>
            <a:r>
              <a:rPr lang="en-US" dirty="0" smtClean="0"/>
              <a:t> </a:t>
            </a:r>
            <a:r>
              <a:rPr lang="en-US" dirty="0" err="1" smtClean="0"/>
              <a:t>Kajo</a:t>
            </a:r>
            <a:r>
              <a:rPr lang="en-US" dirty="0" smtClean="0"/>
              <a:t> </a:t>
            </a:r>
            <a:r>
              <a:rPr lang="en-US" dirty="0" err="1" smtClean="0"/>
              <a:t>Mece</a:t>
            </a:r>
            <a:endParaRPr lang="en-US" dirty="0" smtClean="0"/>
          </a:p>
          <a:p>
            <a:r>
              <a:rPr lang="en-US" dirty="0" smtClean="0"/>
              <a:t>Polytechnic University of Tirana</a:t>
            </a:r>
            <a:endParaRPr lang="en-US" dirty="0"/>
          </a:p>
        </p:txBody>
      </p:sp>
      <p:pic>
        <p:nvPicPr>
          <p:cNvPr id="4" name="Picture 3"/>
          <p:cNvPicPr/>
          <p:nvPr/>
        </p:nvPicPr>
        <p:blipFill>
          <a:blip r:embed="rId3" cstate="print"/>
          <a:srcRect/>
          <a:stretch>
            <a:fillRect/>
          </a:stretch>
        </p:blipFill>
        <p:spPr bwMode="auto">
          <a:xfrm>
            <a:off x="3779912" y="1052736"/>
            <a:ext cx="2121768" cy="18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project and assignments </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    In order to make teaching this course more efficient, we must understand also students background</a:t>
            </a:r>
          </a:p>
          <a:p>
            <a:r>
              <a:rPr lang="en-US" dirty="0" smtClean="0"/>
              <a:t>During  this academic year, the class contained 40 students</a:t>
            </a:r>
          </a:p>
          <a:p>
            <a:r>
              <a:rPr lang="en-US" dirty="0" smtClean="0"/>
              <a:t>Beside the lectures, which cover most of the time, seminars and labs also take 2 hours per week</a:t>
            </a:r>
          </a:p>
          <a:p>
            <a:r>
              <a:rPr lang="en-US" dirty="0" smtClean="0"/>
              <a:t> During labs, the students make programming exercises and the assignments which are part of the project</a:t>
            </a:r>
          </a:p>
          <a:p>
            <a:r>
              <a:rPr lang="en-US" dirty="0" smtClean="0"/>
              <a:t> Assignments play a crucial role in course and their selection is one of the main components</a:t>
            </a:r>
          </a:p>
          <a:p>
            <a:r>
              <a:rPr lang="en-US" dirty="0" smtClean="0"/>
              <a:t> During project selection I have tried to encourage collaboration in between students and balancing their workload through that time</a:t>
            </a:r>
          </a:p>
          <a:p>
            <a:r>
              <a:rPr lang="en-US" dirty="0" smtClean="0"/>
              <a:t>Project assignments are 2 weeks apart from each other</a:t>
            </a:r>
          </a:p>
          <a:p>
            <a:r>
              <a:rPr lang="en-US" dirty="0" smtClean="0"/>
              <a:t>Due to the staff overload and impossibility to check the assignments of 10 groups at the end of each phase (every 2 weeks), I experimented a new way of presenting it(the entire project) just at the end of semester. </a:t>
            </a:r>
          </a:p>
          <a:p>
            <a:r>
              <a:rPr lang="en-US" dirty="0" smtClean="0"/>
              <a:t>The results were unsatisfactory. Students were rushing towards the final solution, skipping and not understanding each phase of it.</a:t>
            </a:r>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10</a:t>
            </a:fld>
            <a:endParaRPr lang="en-US" dirty="0"/>
          </a:p>
        </p:txBody>
      </p:sp>
      <p:sp>
        <p:nvSpPr>
          <p:cNvPr id="6" name="Footer Placeholder 4"/>
          <p:cNvSpPr>
            <a:spLocks noGrp="1"/>
          </p:cNvSpPr>
          <p:nvPr>
            <p:ph type="ftr" sz="quarter" idx="11"/>
          </p:nvPr>
        </p:nvSpPr>
        <p:spPr>
          <a:xfrm>
            <a:off x="1142976" y="6356350"/>
            <a:ext cx="7429552" cy="501650"/>
          </a:xfrm>
        </p:spPr>
        <p:txBody>
          <a:bodyPr/>
          <a:lstStyle/>
          <a:p>
            <a:r>
              <a:rPr lang="en-GB" smtClean="0"/>
              <a:t>14 th Workshop  Sinaia, Romenia;  24-30 August 2014</a:t>
            </a:r>
            <a:endParaRPr lang="en-US" dirty="0"/>
          </a:p>
        </p:txBody>
      </p:sp>
      <p:pic>
        <p:nvPicPr>
          <p:cNvPr id="7" name="Picture 6"/>
          <p:cNvPicPr/>
          <p:nvPr/>
        </p:nvPicPr>
        <p:blipFill>
          <a:blip r:embed="rId3" cstate="print"/>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Assessment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Exams and Grading: The final grade </a:t>
            </a:r>
            <a:r>
              <a:rPr lang="en-GB" dirty="0" smtClean="0"/>
              <a:t>is typically a average sum of the  project  and a final exam evaluation. The  final exam is of course individual, while the project  is done in groups.</a:t>
            </a:r>
          </a:p>
          <a:p>
            <a:r>
              <a:rPr lang="en-US" dirty="0" smtClean="0"/>
              <a:t>The only advantage of being a mandatory course is being attended by  40 students but in my opinion 20 students would be the optimal number.</a:t>
            </a:r>
          </a:p>
          <a:p>
            <a:r>
              <a:rPr lang="en-US" dirty="0" smtClean="0"/>
              <a:t>Students are evaluated by final exam and project results. Being active through presentations during seminars, adds extra points to the students.</a:t>
            </a:r>
          </a:p>
          <a:p>
            <a:r>
              <a:rPr lang="en-US" dirty="0" smtClean="0"/>
              <a:t>The results show that in 80% of the cases the students are loyal to the main line, and the remaining part belongs to students who have chosen the project themselves and in this case we face the risk that the student might manipulate the project as much as he can.</a:t>
            </a:r>
          </a:p>
          <a:p>
            <a:r>
              <a:rPr lang="en-US" dirty="0" smtClean="0"/>
              <a:t>The grade is an average of all these evaluations.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11</a:t>
            </a:fld>
            <a:endParaRPr lang="en-US" dirty="0"/>
          </a:p>
        </p:txBody>
      </p:sp>
      <p:sp>
        <p:nvSpPr>
          <p:cNvPr id="6" name="Footer Placeholder 4"/>
          <p:cNvSpPr>
            <a:spLocks noGrp="1"/>
          </p:cNvSpPr>
          <p:nvPr>
            <p:ph type="ftr" sz="quarter" idx="11"/>
          </p:nvPr>
        </p:nvSpPr>
        <p:spPr>
          <a:xfrm>
            <a:off x="1142976" y="6356350"/>
            <a:ext cx="7429552" cy="501650"/>
          </a:xfrm>
        </p:spPr>
        <p:txBody>
          <a:bodyPr/>
          <a:lstStyle/>
          <a:p>
            <a:r>
              <a:rPr lang="en-GB" smtClean="0"/>
              <a:t>14 th Workshop  Sinaia, Romenia;  24-30 August 2014</a:t>
            </a:r>
            <a:endParaRPr lang="en-US" dirty="0"/>
          </a:p>
        </p:txBody>
      </p:sp>
      <p:pic>
        <p:nvPicPr>
          <p:cNvPr id="7" name="Picture 6"/>
          <p:cNvPicPr/>
          <p:nvPr/>
        </p:nvPicPr>
        <p:blipFill>
          <a:blip r:embed="rId3" cstate="print"/>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Students opinion</a:t>
            </a:r>
            <a:endParaRPr lang="en-US" dirty="0" smtClean="0"/>
          </a:p>
        </p:txBody>
      </p:sp>
      <p:sp>
        <p:nvSpPr>
          <p:cNvPr id="3" name="Content Placeholder 2"/>
          <p:cNvSpPr>
            <a:spLocks noGrp="1"/>
          </p:cNvSpPr>
          <p:nvPr>
            <p:ph sz="quarter" idx="1"/>
          </p:nvPr>
        </p:nvSpPr>
        <p:spPr/>
        <p:txBody>
          <a:bodyPr>
            <a:normAutofit fontScale="92500" lnSpcReduction="10000"/>
          </a:bodyPr>
          <a:lstStyle/>
          <a:p>
            <a:endParaRPr lang="en-US" dirty="0" smtClean="0"/>
          </a:p>
          <a:p>
            <a:r>
              <a:rPr lang="en-GB" dirty="0" smtClean="0"/>
              <a:t>The course would be better to be in two semesters </a:t>
            </a:r>
            <a:r>
              <a:rPr lang="en-US" dirty="0" smtClean="0"/>
              <a:t/>
            </a:r>
            <a:br>
              <a:rPr lang="en-US" dirty="0" smtClean="0"/>
            </a:br>
            <a:endParaRPr lang="en-US" dirty="0" smtClean="0"/>
          </a:p>
          <a:p>
            <a:r>
              <a:rPr lang="en-US" dirty="0" smtClean="0"/>
              <a:t>The project should not be evaluated only at the end  </a:t>
            </a:r>
            <a:br>
              <a:rPr lang="en-US" dirty="0" smtClean="0"/>
            </a:br>
            <a:endParaRPr lang="en-US" dirty="0" smtClean="0"/>
          </a:p>
          <a:p>
            <a:r>
              <a:rPr lang="en-US" dirty="0" smtClean="0"/>
              <a:t>The course should be elective </a:t>
            </a:r>
          </a:p>
          <a:p>
            <a:endParaRPr lang="en-US" dirty="0" smtClean="0"/>
          </a:p>
          <a:p>
            <a:r>
              <a:rPr lang="en-US" dirty="0" smtClean="0"/>
              <a:t>Few of them think better replacing it with another course, for example Mobile Applications course</a:t>
            </a:r>
          </a:p>
          <a:p>
            <a:pPr>
              <a:buNone/>
            </a:pPr>
            <a:endParaRPr lang="en-US" dirty="0" smtClean="0"/>
          </a:p>
          <a:p>
            <a:r>
              <a:rPr lang="en-GB" dirty="0" smtClean="0"/>
              <a:t>The project is considered in some cases difficult and challenging </a:t>
            </a:r>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12</a:t>
            </a:fld>
            <a:endParaRPr lang="en-US" dirty="0"/>
          </a:p>
        </p:txBody>
      </p:sp>
      <p:sp>
        <p:nvSpPr>
          <p:cNvPr id="5" name="Footer Placeholder 4"/>
          <p:cNvSpPr>
            <a:spLocks noGrp="1"/>
          </p:cNvSpPr>
          <p:nvPr>
            <p:ph type="ftr" sz="quarter" idx="11"/>
          </p:nvPr>
        </p:nvSpPr>
        <p:spPr>
          <a:xfrm>
            <a:off x="1406751" y="6356350"/>
            <a:ext cx="7286676" cy="501650"/>
          </a:xfrm>
        </p:spPr>
        <p:txBody>
          <a:bodyPr/>
          <a:lstStyle/>
          <a:p>
            <a:r>
              <a:rPr lang="en-GB" dirty="0" smtClean="0"/>
              <a:t>14 </a:t>
            </a:r>
            <a:r>
              <a:rPr lang="en-GB" dirty="0" err="1" smtClean="0"/>
              <a:t>th</a:t>
            </a:r>
            <a:r>
              <a:rPr lang="en-GB" dirty="0" smtClean="0"/>
              <a:t> Workshop  </a:t>
            </a:r>
            <a:r>
              <a:rPr lang="en-GB" dirty="0" err="1" smtClean="0"/>
              <a:t>Sinaia</a:t>
            </a:r>
            <a:r>
              <a:rPr lang="en-GB" dirty="0" smtClean="0"/>
              <a:t>, </a:t>
            </a:r>
            <a:r>
              <a:rPr lang="en-GB" dirty="0" err="1" smtClean="0"/>
              <a:t>Romenia</a:t>
            </a:r>
            <a:r>
              <a:rPr lang="en-GB" dirty="0" smtClean="0"/>
              <a:t>;  24-30 August 2014</a:t>
            </a:r>
            <a:endParaRPr lang="en-US" dirty="0"/>
          </a:p>
        </p:txBody>
      </p:sp>
      <p:pic>
        <p:nvPicPr>
          <p:cNvPr id="6" name="Picture 5"/>
          <p:cNvPicPr/>
          <p:nvPr/>
        </p:nvPicPr>
        <p:blipFill>
          <a:blip r:embed="rId3" cstate="print"/>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I think that compilers course is still necessary in  CE curricula for graduate  students in UPT, even if an elective one</a:t>
            </a:r>
          </a:p>
          <a:p>
            <a:r>
              <a:rPr lang="en-US" dirty="0" smtClean="0"/>
              <a:t>Secondly, I emphasize reviewing and reorganizing it according to current needs. In order to achieve this,  professors duty  is to select the right information (material) and to avoid repeating knowledge</a:t>
            </a:r>
          </a:p>
          <a:p>
            <a:r>
              <a:rPr lang="en-US" dirty="0" smtClean="0"/>
              <a:t>Finding new ways to understand and explain main concepts that can be covered only by this course.</a:t>
            </a:r>
          </a:p>
          <a:p>
            <a:r>
              <a:rPr lang="en-US" dirty="0" smtClean="0"/>
              <a:t>The course must be concentrated in describing , designing and implementing languages</a:t>
            </a:r>
          </a:p>
          <a:p>
            <a:r>
              <a:rPr lang="en-US" dirty="0" smtClean="0"/>
              <a:t>To understand students background and their results  in selecting course content and its assignments</a:t>
            </a:r>
          </a:p>
          <a:p>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13</a:t>
            </a:fld>
            <a:endParaRPr lang="en-US" dirty="0"/>
          </a:p>
        </p:txBody>
      </p:sp>
      <p:sp>
        <p:nvSpPr>
          <p:cNvPr id="5" name="Footer Placeholder 4"/>
          <p:cNvSpPr>
            <a:spLocks noGrp="1"/>
          </p:cNvSpPr>
          <p:nvPr>
            <p:ph type="ftr" sz="quarter" idx="11"/>
          </p:nvPr>
        </p:nvSpPr>
        <p:spPr>
          <a:xfrm>
            <a:off x="1142976" y="6356350"/>
            <a:ext cx="7429552" cy="501650"/>
          </a:xfrm>
        </p:spPr>
        <p:txBody>
          <a:bodyPr/>
          <a:lstStyle/>
          <a:p>
            <a:r>
              <a:rPr lang="en-GB" smtClean="0"/>
              <a:t>14 th Workshop  Sinaia, Romenia;  24-30 August 2014</a:t>
            </a:r>
            <a:endParaRPr lang="en-US" dirty="0"/>
          </a:p>
        </p:txBody>
      </p:sp>
      <p:pic>
        <p:nvPicPr>
          <p:cNvPr id="6" name="Picture 5"/>
          <p:cNvPicPr/>
          <p:nvPr/>
        </p:nvPicPr>
        <p:blipFill>
          <a:blip r:embed="rId3" cstate="print"/>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54494"/>
          </a:xfrm>
        </p:spPr>
        <p:txBody>
          <a:bodyPr>
            <a:normAutofit/>
          </a:bodyPr>
          <a:lstStyle/>
          <a:p>
            <a:r>
              <a:rPr lang="en-US" dirty="0" smtClean="0"/>
              <a:t>Thank you</a:t>
            </a:r>
            <a:br>
              <a:rPr lang="en-US" dirty="0" smtClean="0"/>
            </a:br>
            <a:r>
              <a:rPr lang="en-US" dirty="0" smtClean="0"/>
              <a:t>for your attention!</a:t>
            </a:r>
            <a:br>
              <a:rPr lang="en-US" dirty="0" smtClean="0"/>
            </a:br>
            <a:r>
              <a:rPr lang="en-US" dirty="0"/>
              <a:t/>
            </a:r>
            <a:br>
              <a:rPr lang="en-US" dirty="0"/>
            </a:br>
            <a:r>
              <a:rPr lang="en-US" dirty="0" smtClean="0"/>
              <a:t>Questions???</a:t>
            </a:r>
            <a:br>
              <a:rPr lang="en-US" dirty="0" smtClean="0"/>
            </a:br>
            <a:endParaRPr lang="en-US" dirty="0"/>
          </a:p>
        </p:txBody>
      </p:sp>
      <p:sp>
        <p:nvSpPr>
          <p:cNvPr id="3" name="Slide Number Placeholder 2"/>
          <p:cNvSpPr>
            <a:spLocks noGrp="1"/>
          </p:cNvSpPr>
          <p:nvPr>
            <p:ph type="sldNum" sz="quarter" idx="12"/>
          </p:nvPr>
        </p:nvSpPr>
        <p:spPr/>
        <p:txBody>
          <a:bodyPr/>
          <a:lstStyle/>
          <a:p>
            <a:fld id="{CD6E4B90-F57C-411D-B969-FAF406B0CB24}" type="slidenum">
              <a:rPr lang="en-US" smtClean="0"/>
              <a:pPr/>
              <a:t>14</a:t>
            </a:fld>
            <a:endParaRPr lang="en-US" dirty="0"/>
          </a:p>
        </p:txBody>
      </p:sp>
      <p:sp>
        <p:nvSpPr>
          <p:cNvPr id="4" name="Footer Placeholder 3"/>
          <p:cNvSpPr>
            <a:spLocks noGrp="1"/>
          </p:cNvSpPr>
          <p:nvPr>
            <p:ph type="ftr" sz="quarter" idx="11"/>
          </p:nvPr>
        </p:nvSpPr>
        <p:spPr>
          <a:xfrm>
            <a:off x="1142976" y="6356350"/>
            <a:ext cx="7000924" cy="501650"/>
          </a:xfrm>
        </p:spPr>
        <p:txBody>
          <a:bodyPr/>
          <a:lstStyle/>
          <a:p>
            <a:r>
              <a:rPr lang="en-GB" smtClean="0"/>
              <a:t>14 th Workshop  Sinaia, Romenia;  24-30 August 2014</a:t>
            </a:r>
            <a:endParaRPr lang="en-US" dirty="0"/>
          </a:p>
        </p:txBody>
      </p:sp>
      <p:pic>
        <p:nvPicPr>
          <p:cNvPr id="5" name="Picture 4"/>
          <p:cNvPicPr/>
          <p:nvPr/>
        </p:nvPicPr>
        <p:blipFill>
          <a:blip r:embed="rId3" cstate="print"/>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sz="quarter" idx="1"/>
          </p:nvPr>
        </p:nvSpPr>
        <p:spPr/>
        <p:txBody>
          <a:bodyPr>
            <a:normAutofit/>
          </a:bodyPr>
          <a:lstStyle/>
          <a:p>
            <a:r>
              <a:rPr lang="en-US" dirty="0" smtClean="0"/>
              <a:t>History  of  FLC (Formal language and compiler)</a:t>
            </a:r>
          </a:p>
          <a:p>
            <a:r>
              <a:rPr lang="en-US" dirty="0" smtClean="0"/>
              <a:t>The status of compiler  course</a:t>
            </a:r>
          </a:p>
          <a:p>
            <a:r>
              <a:rPr lang="en-US" dirty="0" smtClean="0"/>
              <a:t>The compiler course in UPT</a:t>
            </a:r>
          </a:p>
          <a:p>
            <a:r>
              <a:rPr lang="en-US" dirty="0" smtClean="0"/>
              <a:t>Some reasons of deviating compiler course </a:t>
            </a:r>
          </a:p>
          <a:p>
            <a:r>
              <a:rPr lang="en-US" dirty="0" smtClean="0"/>
              <a:t>Reviewing the course </a:t>
            </a:r>
          </a:p>
          <a:p>
            <a:r>
              <a:rPr lang="en-GB" dirty="0" smtClean="0"/>
              <a:t>Design  a Modern Compiler Course</a:t>
            </a:r>
          </a:p>
          <a:p>
            <a:r>
              <a:rPr lang="en-US" dirty="0" smtClean="0"/>
              <a:t>Course project and assignments </a:t>
            </a:r>
          </a:p>
          <a:p>
            <a:r>
              <a:rPr lang="en-US" dirty="0" smtClean="0"/>
              <a:t>Students  assessment</a:t>
            </a:r>
          </a:p>
          <a:p>
            <a:r>
              <a:rPr lang="en-GB" dirty="0" smtClean="0"/>
              <a:t>Students opinion</a:t>
            </a:r>
            <a:endParaRPr lang="en-US" dirty="0" smtClean="0"/>
          </a:p>
          <a:p>
            <a:r>
              <a:rPr lang="en-US" dirty="0" smtClean="0"/>
              <a:t>Conclusion </a:t>
            </a:r>
          </a:p>
          <a:p>
            <a:pPr>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2</a:t>
            </a:fld>
            <a:endParaRPr lang="en-US" dirty="0"/>
          </a:p>
        </p:txBody>
      </p:sp>
      <p:sp>
        <p:nvSpPr>
          <p:cNvPr id="6" name="Footer Placeholder 4"/>
          <p:cNvSpPr>
            <a:spLocks noGrp="1"/>
          </p:cNvSpPr>
          <p:nvPr>
            <p:ph type="ftr" sz="quarter" idx="11"/>
          </p:nvPr>
        </p:nvSpPr>
        <p:spPr>
          <a:xfrm>
            <a:off x="1142976" y="6356350"/>
            <a:ext cx="7429552" cy="501650"/>
          </a:xfrm>
        </p:spPr>
        <p:txBody>
          <a:bodyPr/>
          <a:lstStyle/>
          <a:p>
            <a:r>
              <a:rPr lang="en-GB" dirty="0" smtClean="0"/>
              <a:t>14 </a:t>
            </a:r>
            <a:r>
              <a:rPr lang="en-GB" dirty="0" err="1" smtClean="0"/>
              <a:t>th</a:t>
            </a:r>
            <a:r>
              <a:rPr lang="en-GB" dirty="0" smtClean="0"/>
              <a:t> Workshop  </a:t>
            </a:r>
            <a:r>
              <a:rPr lang="en-GB" dirty="0" err="1" smtClean="0"/>
              <a:t>Sinaia</a:t>
            </a:r>
            <a:r>
              <a:rPr lang="en-GB" dirty="0" smtClean="0"/>
              <a:t>, </a:t>
            </a:r>
            <a:r>
              <a:rPr lang="en-GB" dirty="0" err="1" smtClean="0"/>
              <a:t>Romenia</a:t>
            </a:r>
            <a:r>
              <a:rPr lang="en-GB" dirty="0" smtClean="0"/>
              <a:t>;  24-30 August 2014</a:t>
            </a:r>
            <a:endParaRPr lang="en-US" dirty="0"/>
          </a:p>
        </p:txBody>
      </p:sp>
      <p:pic>
        <p:nvPicPr>
          <p:cNvPr id="7" name="Picture 6"/>
          <p:cNvPicPr/>
          <p:nvPr/>
        </p:nvPicPr>
        <p:blipFill>
          <a:blip r:embed="rId3" cstate="print"/>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FLC in PUT</a:t>
            </a:r>
            <a:br>
              <a:rPr lang="en-US" dirty="0" smtClean="0"/>
            </a:br>
            <a:endParaRPr lang="en-US" dirty="0"/>
          </a:p>
        </p:txBody>
      </p:sp>
      <p:sp>
        <p:nvSpPr>
          <p:cNvPr id="3" name="Content Placeholder 2"/>
          <p:cNvSpPr>
            <a:spLocks noGrp="1"/>
          </p:cNvSpPr>
          <p:nvPr>
            <p:ph sz="quarter" idx="1"/>
          </p:nvPr>
        </p:nvSpPr>
        <p:spPr>
          <a:xfrm>
            <a:off x="457200" y="1418590"/>
            <a:ext cx="8229600" cy="4937760"/>
          </a:xfrm>
        </p:spPr>
        <p:txBody>
          <a:bodyPr>
            <a:normAutofit/>
          </a:bodyPr>
          <a:lstStyle/>
          <a:p>
            <a:r>
              <a:rPr lang="en-US" dirty="0" smtClean="0"/>
              <a:t>FLC was introduced in the academic year 2005-2006 , as  part of the Master  Program Curriculum</a:t>
            </a:r>
          </a:p>
          <a:p>
            <a:r>
              <a:rPr lang="en-US" dirty="0" smtClean="0"/>
              <a:t>Taught on the second semester,  first year of the Master Program</a:t>
            </a:r>
          </a:p>
          <a:p>
            <a:r>
              <a:rPr lang="en-US" dirty="0" smtClean="0"/>
              <a:t> Total of 6 credits ;  one credit earned through the project </a:t>
            </a:r>
          </a:p>
          <a:p>
            <a:r>
              <a:rPr lang="en-US" dirty="0" smtClean="0"/>
              <a:t>During 2008-2009, the Master program was reviewed and restructured to increase efficiency.  As a result , the weight of the course was increased to a total of 8 credits, 2 credits given to the student project</a:t>
            </a:r>
          </a:p>
          <a:p>
            <a:pPr>
              <a:buNone/>
            </a:pPr>
            <a:endParaRPr lang="en-US" dirty="0" smtClean="0"/>
          </a:p>
        </p:txBody>
      </p:sp>
      <p:sp>
        <p:nvSpPr>
          <p:cNvPr id="4" name="Slide Number Placeholder 3"/>
          <p:cNvSpPr>
            <a:spLocks noGrp="1"/>
          </p:cNvSpPr>
          <p:nvPr>
            <p:ph type="sldNum" sz="quarter" idx="12"/>
          </p:nvPr>
        </p:nvSpPr>
        <p:spPr/>
        <p:txBody>
          <a:bodyPr/>
          <a:lstStyle/>
          <a:p>
            <a:fld id="{CD6E4B90-F57C-411D-B969-FAF406B0CB24}" type="slidenum">
              <a:rPr lang="en-US" smtClean="0"/>
              <a:pPr/>
              <a:t>3</a:t>
            </a:fld>
            <a:endParaRPr lang="en-US" dirty="0"/>
          </a:p>
        </p:txBody>
      </p:sp>
      <p:sp>
        <p:nvSpPr>
          <p:cNvPr id="6" name="Footer Placeholder 4"/>
          <p:cNvSpPr>
            <a:spLocks noGrp="1"/>
          </p:cNvSpPr>
          <p:nvPr>
            <p:ph type="ftr" sz="quarter" idx="11"/>
          </p:nvPr>
        </p:nvSpPr>
        <p:spPr>
          <a:xfrm>
            <a:off x="1142976" y="6356350"/>
            <a:ext cx="7429552" cy="501650"/>
          </a:xfrm>
        </p:spPr>
        <p:txBody>
          <a:bodyPr/>
          <a:lstStyle/>
          <a:p>
            <a:r>
              <a:rPr lang="en-GB" smtClean="0"/>
              <a:t>14 th Workshop  Sinaia, Romenia;  24-30 August 2014</a:t>
            </a:r>
            <a:endParaRPr lang="en-US" dirty="0"/>
          </a:p>
        </p:txBody>
      </p:sp>
      <p:pic>
        <p:nvPicPr>
          <p:cNvPr id="7" name="Picture 6"/>
          <p:cNvPicPr/>
          <p:nvPr/>
        </p:nvPicPr>
        <p:blipFill>
          <a:blip r:embed="rId3" cstate="print"/>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status of compiler course</a:t>
            </a:r>
            <a:endParaRPr lang="en-US" dirty="0"/>
          </a:p>
        </p:txBody>
      </p:sp>
      <p:sp>
        <p:nvSpPr>
          <p:cNvPr id="3" name="Footer Placeholder 2"/>
          <p:cNvSpPr>
            <a:spLocks noGrp="1"/>
          </p:cNvSpPr>
          <p:nvPr>
            <p:ph type="ftr" sz="quarter" idx="11"/>
          </p:nvPr>
        </p:nvSpPr>
        <p:spPr>
          <a:xfrm>
            <a:off x="4211960" y="6470428"/>
            <a:ext cx="4337648" cy="365760"/>
          </a:xfrm>
        </p:spPr>
        <p:txBody>
          <a:bodyPr/>
          <a:lstStyle/>
          <a:p>
            <a:r>
              <a:rPr lang="en-GB" dirty="0" smtClean="0"/>
              <a:t>14 </a:t>
            </a:r>
            <a:r>
              <a:rPr lang="en-GB" dirty="0" err="1" smtClean="0"/>
              <a:t>th</a:t>
            </a:r>
            <a:r>
              <a:rPr lang="en-GB" dirty="0" smtClean="0"/>
              <a:t> Workshop  </a:t>
            </a:r>
            <a:r>
              <a:rPr lang="en-GB" dirty="0" err="1" smtClean="0"/>
              <a:t>Sinaia</a:t>
            </a:r>
            <a:r>
              <a:rPr lang="en-GB" dirty="0" smtClean="0"/>
              <a:t>, </a:t>
            </a:r>
            <a:r>
              <a:rPr lang="en-GB" dirty="0" err="1" smtClean="0"/>
              <a:t>Romenia</a:t>
            </a:r>
            <a:r>
              <a:rPr lang="en-GB" dirty="0" smtClean="0"/>
              <a:t>;  24-30 August 2014</a:t>
            </a:r>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4</a:t>
            </a:fld>
            <a:endParaRPr lang="en-US" dirty="0"/>
          </a:p>
        </p:txBody>
      </p:sp>
      <p:sp>
        <p:nvSpPr>
          <p:cNvPr id="5" name="Content Placeholder 4"/>
          <p:cNvSpPr>
            <a:spLocks noGrp="1"/>
          </p:cNvSpPr>
          <p:nvPr>
            <p:ph sz="quarter" idx="1"/>
          </p:nvPr>
        </p:nvSpPr>
        <p:spPr/>
        <p:txBody>
          <a:bodyPr/>
          <a:lstStyle/>
          <a:p>
            <a:endParaRPr lang="en-US" dirty="0" smtClean="0"/>
          </a:p>
          <a:p>
            <a:pPr>
              <a:buNone/>
            </a:pPr>
            <a:r>
              <a:rPr lang="en-US" dirty="0" smtClean="0"/>
              <a:t>   From literature study and search on web:</a:t>
            </a:r>
          </a:p>
          <a:p>
            <a:r>
              <a:rPr lang="en-US" dirty="0" smtClean="0"/>
              <a:t>Compiler course is disappeared in Bachelor study program or changed to elective</a:t>
            </a:r>
          </a:p>
          <a:p>
            <a:r>
              <a:rPr lang="en-US" dirty="0" smtClean="0"/>
              <a:t>It can be found only in some Master study programs</a:t>
            </a:r>
          </a:p>
          <a:p>
            <a:r>
              <a:rPr lang="en-US" dirty="0" smtClean="0"/>
              <a:t>We  still have  Formal Language and Compiler Course  in our curricula </a:t>
            </a:r>
            <a:r>
              <a:rPr lang="en-US" dirty="0" smtClean="0">
                <a:hlinkClick r:id="rId3"/>
              </a:rPr>
              <a:t>http://fti.edu.al</a:t>
            </a:r>
            <a:endParaRPr lang="en-US" dirty="0" smtClean="0"/>
          </a:p>
          <a:p>
            <a:pPr>
              <a:buNone/>
            </a:pPr>
            <a:endParaRPr lang="en-US" dirty="0" smtClean="0">
              <a:solidFill>
                <a:srgbClr val="FF0000"/>
              </a:solidFill>
            </a:endParaRPr>
          </a:p>
          <a:p>
            <a:r>
              <a:rPr lang="en-US" dirty="0" smtClean="0"/>
              <a:t>It is mandatory for graduate students</a:t>
            </a:r>
            <a:endParaRPr lang="en-US" dirty="0"/>
          </a:p>
        </p:txBody>
      </p:sp>
      <p:pic>
        <p:nvPicPr>
          <p:cNvPr id="6" name="Picture 5"/>
          <p:cNvPicPr/>
          <p:nvPr/>
        </p:nvPicPr>
        <p:blipFill>
          <a:blip r:embed="rId4" cstate="print"/>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compiler course in PUT </a:t>
            </a:r>
            <a:endParaRPr lang="en-US" dirty="0"/>
          </a:p>
        </p:txBody>
      </p:sp>
      <p:sp>
        <p:nvSpPr>
          <p:cNvPr id="3" name="Footer Placeholder 2"/>
          <p:cNvSpPr>
            <a:spLocks noGrp="1"/>
          </p:cNvSpPr>
          <p:nvPr>
            <p:ph type="ftr" sz="quarter" idx="11"/>
          </p:nvPr>
        </p:nvSpPr>
        <p:spPr>
          <a:xfrm>
            <a:off x="4133128" y="6356350"/>
            <a:ext cx="4553672" cy="365760"/>
          </a:xfrm>
        </p:spPr>
        <p:txBody>
          <a:bodyPr/>
          <a:lstStyle/>
          <a:p>
            <a:r>
              <a:rPr lang="en-GB" dirty="0" smtClean="0"/>
              <a:t>14 </a:t>
            </a:r>
            <a:r>
              <a:rPr lang="en-GB" dirty="0" err="1" smtClean="0"/>
              <a:t>th</a:t>
            </a:r>
            <a:r>
              <a:rPr lang="en-GB" dirty="0" smtClean="0"/>
              <a:t> Workshop  </a:t>
            </a:r>
            <a:r>
              <a:rPr lang="en-GB" dirty="0" err="1" smtClean="0"/>
              <a:t>Sinaia</a:t>
            </a:r>
            <a:r>
              <a:rPr lang="en-GB" dirty="0" smtClean="0"/>
              <a:t>, </a:t>
            </a:r>
            <a:r>
              <a:rPr lang="en-GB" dirty="0" err="1" smtClean="0"/>
              <a:t>Romenia</a:t>
            </a:r>
            <a:r>
              <a:rPr lang="en-GB" dirty="0" smtClean="0"/>
              <a:t>;  24-30 August 2014</a:t>
            </a:r>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5</a:t>
            </a:fld>
            <a:endParaRPr lang="en-US" dirty="0"/>
          </a:p>
        </p:txBody>
      </p:sp>
      <p:sp>
        <p:nvSpPr>
          <p:cNvPr id="5" name="Content Placeholder 4"/>
          <p:cNvSpPr>
            <a:spLocks noGrp="1"/>
          </p:cNvSpPr>
          <p:nvPr>
            <p:ph sz="quarter" idx="1"/>
          </p:nvPr>
        </p:nvSpPr>
        <p:spPr/>
        <p:txBody>
          <a:bodyPr>
            <a:normAutofit fontScale="77500" lnSpcReduction="20000"/>
          </a:bodyPr>
          <a:lstStyle/>
          <a:p>
            <a:pPr>
              <a:buNone/>
            </a:pPr>
            <a:r>
              <a:rPr lang="en-GB" b="1" dirty="0" smtClean="0"/>
              <a:t>The course in our curricula:</a:t>
            </a:r>
          </a:p>
          <a:p>
            <a:r>
              <a:rPr lang="en-GB" dirty="0" smtClean="0"/>
              <a:t>This course is mandatory  for the first year graduate students, offered once a year in the </a:t>
            </a:r>
            <a:r>
              <a:rPr lang="en-US" dirty="0" smtClean="0"/>
              <a:t>second semester</a:t>
            </a:r>
          </a:p>
          <a:p>
            <a:pPr>
              <a:buNone/>
            </a:pPr>
            <a:r>
              <a:rPr lang="en-GB" b="1" dirty="0" smtClean="0"/>
              <a:t>The format of the course: </a:t>
            </a:r>
          </a:p>
          <a:p>
            <a:r>
              <a:rPr lang="en-GB" dirty="0" smtClean="0"/>
              <a:t>Polytechnic University of  Tirana uses “a semester system”: this course is 12 weeks long ,40 hours lectures , 24  hours seminars and 20 hours labs . </a:t>
            </a:r>
          </a:p>
          <a:p>
            <a:r>
              <a:rPr lang="en-GB" dirty="0" smtClean="0"/>
              <a:t>The programming project includes writing a compiler for a subset of Java-- </a:t>
            </a:r>
            <a:r>
              <a:rPr lang="en-GB" dirty="0" err="1" smtClean="0"/>
              <a:t>MiniJava</a:t>
            </a:r>
            <a:r>
              <a:rPr lang="en-GB" dirty="0" smtClean="0"/>
              <a:t>. The front end is generated using </a:t>
            </a:r>
            <a:r>
              <a:rPr lang="en-GB" dirty="0" err="1" smtClean="0"/>
              <a:t>Jflex</a:t>
            </a:r>
            <a:r>
              <a:rPr lang="en-GB" dirty="0" smtClean="0"/>
              <a:t> and CUP, the back end produces MIPS assembly code, which is executed on the SPIM simulator.</a:t>
            </a:r>
          </a:p>
          <a:p>
            <a:r>
              <a:rPr lang="en-US" b="1" dirty="0" smtClean="0"/>
              <a:t>Course textbooks and materials: </a:t>
            </a:r>
          </a:p>
          <a:p>
            <a:r>
              <a:rPr lang="en-GB" dirty="0" smtClean="0"/>
              <a:t>Lecture notes and materials  written   in Albanian language ,</a:t>
            </a:r>
            <a:r>
              <a:rPr lang="en-US" dirty="0" smtClean="0"/>
              <a:t>largely replace a textbook. </a:t>
            </a:r>
            <a:r>
              <a:rPr lang="en-GB" dirty="0" smtClean="0"/>
              <a:t> For additional resources, we recommend :</a:t>
            </a:r>
          </a:p>
          <a:p>
            <a:r>
              <a:rPr lang="en-US" i="1" dirty="0" smtClean="0"/>
              <a:t>Compilers: Principles, Techniques, and Tools  by A.V. </a:t>
            </a:r>
            <a:r>
              <a:rPr lang="en-US" i="1" dirty="0" err="1" smtClean="0"/>
              <a:t>Aho</a:t>
            </a:r>
            <a:r>
              <a:rPr lang="en-US" i="1" dirty="0" smtClean="0"/>
              <a:t>, M.S. Lam, R. </a:t>
            </a:r>
            <a:r>
              <a:rPr lang="en-US" i="1" dirty="0" err="1" smtClean="0"/>
              <a:t>Sethi</a:t>
            </a:r>
            <a:r>
              <a:rPr lang="en-US" i="1" dirty="0" smtClean="0"/>
              <a:t>, J.D. </a:t>
            </a:r>
            <a:r>
              <a:rPr lang="en-US" i="1" dirty="0" err="1" smtClean="0"/>
              <a:t>Ullman</a:t>
            </a:r>
            <a:r>
              <a:rPr lang="en-US" i="1" dirty="0" smtClean="0"/>
              <a:t> ; 2006, Addison-Wesley 	</a:t>
            </a:r>
            <a:endParaRPr lang="en-GB" dirty="0" smtClean="0"/>
          </a:p>
          <a:p>
            <a:r>
              <a:rPr lang="en-GB" i="1" dirty="0" smtClean="0"/>
              <a:t>Modern Compiler Implementation in Java (Second Edition) by Andrew  </a:t>
            </a:r>
            <a:r>
              <a:rPr lang="en-GB" dirty="0" err="1" smtClean="0"/>
              <a:t>Appel</a:t>
            </a:r>
            <a:r>
              <a:rPr lang="en-GB" dirty="0" smtClean="0"/>
              <a:t>, Cambridge, 2002</a:t>
            </a:r>
            <a:endParaRPr lang="en-US" dirty="0" smtClean="0"/>
          </a:p>
          <a:p>
            <a:endParaRPr lang="en-US" dirty="0"/>
          </a:p>
        </p:txBody>
      </p:sp>
      <p:pic>
        <p:nvPicPr>
          <p:cNvPr id="6" name="Picture 5"/>
          <p:cNvPicPr/>
          <p:nvPr/>
        </p:nvPicPr>
        <p:blipFill>
          <a:blip r:embed="rId3" cstate="print"/>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24" y="-138134"/>
            <a:ext cx="8229600" cy="990600"/>
          </a:xfrm>
        </p:spPr>
        <p:txBody>
          <a:bodyPr>
            <a:normAutofit fontScale="90000"/>
          </a:bodyPr>
          <a:lstStyle/>
          <a:p>
            <a:r>
              <a:rPr lang="en-US" dirty="0" smtClean="0"/>
              <a:t>Some reasons of deviating compiler course </a:t>
            </a:r>
            <a:endParaRPr lang="en-US" dirty="0"/>
          </a:p>
        </p:txBody>
      </p:sp>
      <p:sp>
        <p:nvSpPr>
          <p:cNvPr id="3" name="Footer Placeholder 2"/>
          <p:cNvSpPr>
            <a:spLocks noGrp="1"/>
          </p:cNvSpPr>
          <p:nvPr>
            <p:ph type="ftr" sz="quarter" idx="11"/>
          </p:nvPr>
        </p:nvSpPr>
        <p:spPr>
          <a:xfrm>
            <a:off x="4722096" y="6434142"/>
            <a:ext cx="4136104" cy="365760"/>
          </a:xfrm>
        </p:spPr>
        <p:txBody>
          <a:bodyPr/>
          <a:lstStyle/>
          <a:p>
            <a:r>
              <a:rPr lang="en-GB" dirty="0" smtClean="0"/>
              <a:t>14 </a:t>
            </a:r>
            <a:r>
              <a:rPr lang="en-GB" dirty="0" err="1" smtClean="0"/>
              <a:t>th</a:t>
            </a:r>
            <a:r>
              <a:rPr lang="en-GB" dirty="0" smtClean="0"/>
              <a:t> Workshop  </a:t>
            </a:r>
            <a:r>
              <a:rPr lang="en-GB" dirty="0" err="1" smtClean="0"/>
              <a:t>Sinaia</a:t>
            </a:r>
            <a:r>
              <a:rPr lang="en-GB" dirty="0" smtClean="0"/>
              <a:t>, </a:t>
            </a:r>
            <a:r>
              <a:rPr lang="en-GB" dirty="0" err="1" smtClean="0"/>
              <a:t>Romenia</a:t>
            </a:r>
            <a:r>
              <a:rPr lang="en-GB" dirty="0" smtClean="0"/>
              <a:t>;  24-30 August 2014</a:t>
            </a:r>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6</a:t>
            </a:fld>
            <a:endParaRPr lang="en-US" dirty="0"/>
          </a:p>
        </p:txBody>
      </p:sp>
      <p:sp>
        <p:nvSpPr>
          <p:cNvPr id="5" name="Content Placeholder 4"/>
          <p:cNvSpPr>
            <a:spLocks noGrp="1"/>
          </p:cNvSpPr>
          <p:nvPr>
            <p:ph sz="quarter" idx="1"/>
          </p:nvPr>
        </p:nvSpPr>
        <p:spPr>
          <a:xfrm>
            <a:off x="455771" y="1280795"/>
            <a:ext cx="8229600" cy="4937760"/>
          </a:xfrm>
        </p:spPr>
        <p:txBody>
          <a:bodyPr>
            <a:normAutofit/>
          </a:bodyPr>
          <a:lstStyle/>
          <a:p>
            <a:r>
              <a:rPr lang="en-US" dirty="0" smtClean="0"/>
              <a:t>The maturity of the discipline itself</a:t>
            </a:r>
          </a:p>
          <a:p>
            <a:r>
              <a:rPr lang="en-US" dirty="0" smtClean="0"/>
              <a:t>The study programs are focused more on the latest technologies </a:t>
            </a:r>
          </a:p>
          <a:p>
            <a:r>
              <a:rPr lang="en-US" dirty="0" smtClean="0"/>
              <a:t>The classic compiler course has theoretical overload in some issues which are already covered by other courses</a:t>
            </a:r>
          </a:p>
          <a:p>
            <a:r>
              <a:rPr lang="en-US" dirty="0" smtClean="0"/>
              <a:t>The programming languages are preferred better than compilers</a:t>
            </a:r>
          </a:p>
          <a:p>
            <a:r>
              <a:rPr lang="en-US" dirty="0" smtClean="0"/>
              <a:t>Another reason which I think belongs more to our region than anywhere else is: market demands </a:t>
            </a:r>
            <a:endParaRPr lang="en-US" b="1" dirty="0" smtClean="0"/>
          </a:p>
          <a:p>
            <a:pPr>
              <a:buNone/>
            </a:pPr>
            <a:endParaRPr lang="en-US" dirty="0"/>
          </a:p>
        </p:txBody>
      </p:sp>
      <p:pic>
        <p:nvPicPr>
          <p:cNvPr id="6" name="Picture 5"/>
          <p:cNvPicPr/>
          <p:nvPr/>
        </p:nvPicPr>
        <p:blipFill>
          <a:blip r:embed="rId3" cstate="print"/>
          <a:srcRect/>
          <a:stretch>
            <a:fillRect/>
          </a:stretch>
        </p:blipFill>
        <p:spPr bwMode="auto">
          <a:xfrm>
            <a:off x="8172400" y="197464"/>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endParaRPr lang="en-US" dirty="0"/>
          </a:p>
        </p:txBody>
      </p:sp>
      <p:sp>
        <p:nvSpPr>
          <p:cNvPr id="3" name="Footer Placeholder 2"/>
          <p:cNvSpPr>
            <a:spLocks noGrp="1"/>
          </p:cNvSpPr>
          <p:nvPr>
            <p:ph type="ftr" sz="quarter" idx="11"/>
          </p:nvPr>
        </p:nvSpPr>
        <p:spPr>
          <a:xfrm>
            <a:off x="4637184" y="6356350"/>
            <a:ext cx="4049616" cy="365760"/>
          </a:xfrm>
        </p:spPr>
        <p:txBody>
          <a:bodyPr/>
          <a:lstStyle/>
          <a:p>
            <a:r>
              <a:rPr lang="en-GB" dirty="0" smtClean="0"/>
              <a:t>14 </a:t>
            </a:r>
            <a:r>
              <a:rPr lang="en-GB" dirty="0" err="1" smtClean="0"/>
              <a:t>th</a:t>
            </a:r>
            <a:r>
              <a:rPr lang="en-GB" dirty="0" smtClean="0"/>
              <a:t> Workshop  </a:t>
            </a:r>
            <a:r>
              <a:rPr lang="en-GB" dirty="0" err="1" smtClean="0"/>
              <a:t>Sinaia</a:t>
            </a:r>
            <a:r>
              <a:rPr lang="en-GB" dirty="0" smtClean="0"/>
              <a:t>, </a:t>
            </a:r>
            <a:r>
              <a:rPr lang="en-GB" dirty="0" err="1" smtClean="0"/>
              <a:t>Romenia</a:t>
            </a:r>
            <a:r>
              <a:rPr lang="en-GB" dirty="0" smtClean="0"/>
              <a:t>;  24-30 August 2014</a:t>
            </a:r>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7</a:t>
            </a:fld>
            <a:endParaRPr lang="en-US" dirty="0"/>
          </a:p>
        </p:txBody>
      </p:sp>
      <p:sp>
        <p:nvSpPr>
          <p:cNvPr id="5" name="Content Placeholder 4"/>
          <p:cNvSpPr>
            <a:spLocks noGrp="1"/>
          </p:cNvSpPr>
          <p:nvPr>
            <p:ph sz="quarter" idx="1"/>
          </p:nvPr>
        </p:nvSpPr>
        <p:spPr>
          <a:xfrm>
            <a:off x="457200" y="1557115"/>
            <a:ext cx="8229600" cy="4937760"/>
          </a:xfrm>
        </p:spPr>
        <p:txBody>
          <a:bodyPr/>
          <a:lstStyle/>
          <a:p>
            <a:r>
              <a:rPr lang="en-US" dirty="0" smtClean="0"/>
              <a:t>In most cases compiler course is oriented towards compiler implementation</a:t>
            </a:r>
          </a:p>
          <a:p>
            <a:r>
              <a:rPr lang="en-US" dirty="0" smtClean="0"/>
              <a:t>The course assignments  usually are inconsistent in the sort order of the issues covered during the lectures</a:t>
            </a:r>
          </a:p>
          <a:p>
            <a:r>
              <a:rPr lang="en-US" dirty="0" smtClean="0"/>
              <a:t>The project size obliges students to work in groups </a:t>
            </a:r>
          </a:p>
          <a:p>
            <a:r>
              <a:rPr lang="en-US" dirty="0" smtClean="0"/>
              <a:t>The project is considered difficult by the students</a:t>
            </a:r>
          </a:p>
          <a:p>
            <a:r>
              <a:rPr lang="en-US" dirty="0" smtClean="0"/>
              <a:t>The classic book, due to its volume, is not convenient</a:t>
            </a:r>
          </a:p>
          <a:p>
            <a:r>
              <a:rPr lang="en-US" dirty="0" smtClean="0"/>
              <a:t>Limited time in just one semester</a:t>
            </a:r>
            <a:endParaRPr lang="en-US" dirty="0"/>
          </a:p>
        </p:txBody>
      </p:sp>
      <p:pic>
        <p:nvPicPr>
          <p:cNvPr id="6" name="Picture 5"/>
          <p:cNvPicPr/>
          <p:nvPr/>
        </p:nvPicPr>
        <p:blipFill>
          <a:blip r:embed="rId3" cstate="print"/>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Reviewing course …. the  solution </a:t>
            </a:r>
            <a:endParaRPr lang="en-US" dirty="0"/>
          </a:p>
        </p:txBody>
      </p:sp>
      <p:sp>
        <p:nvSpPr>
          <p:cNvPr id="3" name="Footer Placeholder 2"/>
          <p:cNvSpPr>
            <a:spLocks noGrp="1"/>
          </p:cNvSpPr>
          <p:nvPr>
            <p:ph type="ftr" sz="quarter" idx="11"/>
          </p:nvPr>
        </p:nvSpPr>
        <p:spPr>
          <a:xfrm>
            <a:off x="4421160" y="6492240"/>
            <a:ext cx="4265640" cy="365760"/>
          </a:xfrm>
        </p:spPr>
        <p:txBody>
          <a:bodyPr/>
          <a:lstStyle/>
          <a:p>
            <a:r>
              <a:rPr lang="en-GB" dirty="0" smtClean="0"/>
              <a:t>14 </a:t>
            </a:r>
            <a:r>
              <a:rPr lang="en-GB" dirty="0" err="1" smtClean="0"/>
              <a:t>th</a:t>
            </a:r>
            <a:r>
              <a:rPr lang="en-GB" dirty="0" smtClean="0"/>
              <a:t> Workshop  </a:t>
            </a:r>
            <a:r>
              <a:rPr lang="en-GB" dirty="0" err="1" smtClean="0"/>
              <a:t>Sinaia</a:t>
            </a:r>
            <a:r>
              <a:rPr lang="en-GB" dirty="0" smtClean="0"/>
              <a:t>, </a:t>
            </a:r>
            <a:r>
              <a:rPr lang="en-GB" dirty="0" err="1" smtClean="0"/>
              <a:t>Romenia</a:t>
            </a:r>
            <a:r>
              <a:rPr lang="en-GB" dirty="0" smtClean="0"/>
              <a:t>;  24-30 August 2014</a:t>
            </a:r>
            <a:endParaRPr lang="en-US"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8</a:t>
            </a:fld>
            <a:endParaRPr lang="en-US" dirty="0"/>
          </a:p>
        </p:txBody>
      </p:sp>
      <p:sp>
        <p:nvSpPr>
          <p:cNvPr id="5" name="Content Placeholder 4"/>
          <p:cNvSpPr>
            <a:spLocks noGrp="1"/>
          </p:cNvSpPr>
          <p:nvPr>
            <p:ph sz="quarter" idx="1"/>
          </p:nvPr>
        </p:nvSpPr>
        <p:spPr/>
        <p:txBody>
          <a:bodyPr/>
          <a:lstStyle/>
          <a:p>
            <a:endParaRPr lang="en-US" dirty="0" smtClean="0"/>
          </a:p>
          <a:p>
            <a:r>
              <a:rPr lang="en-US" dirty="0" smtClean="0"/>
              <a:t>In most universities the course has the same structure</a:t>
            </a:r>
          </a:p>
          <a:p>
            <a:endParaRPr lang="en-US" dirty="0" smtClean="0"/>
          </a:p>
          <a:p>
            <a:r>
              <a:rPr lang="en-US" dirty="0" smtClean="0"/>
              <a:t>I think that it must be reviewed in accordance to local conditions</a:t>
            </a:r>
          </a:p>
          <a:p>
            <a:endParaRPr lang="en-US" dirty="0" smtClean="0"/>
          </a:p>
          <a:p>
            <a:r>
              <a:rPr lang="en-US" dirty="0" smtClean="0"/>
              <a:t>Many solutions which affect :</a:t>
            </a:r>
          </a:p>
          <a:p>
            <a:pPr>
              <a:buNone/>
            </a:pPr>
            <a:r>
              <a:rPr lang="en-US" dirty="0" smtClean="0"/>
              <a:t>….the course content, </a:t>
            </a:r>
          </a:p>
          <a:p>
            <a:pPr>
              <a:buNone/>
            </a:pPr>
            <a:r>
              <a:rPr lang="en-US" dirty="0" smtClean="0"/>
              <a:t>….teaching style </a:t>
            </a:r>
          </a:p>
          <a:p>
            <a:pPr>
              <a:buNone/>
            </a:pPr>
            <a:r>
              <a:rPr lang="en-US" dirty="0" smtClean="0"/>
              <a:t>…  and also students background.</a:t>
            </a:r>
          </a:p>
          <a:p>
            <a:endParaRPr lang="en-US" dirty="0"/>
          </a:p>
        </p:txBody>
      </p:sp>
      <p:pic>
        <p:nvPicPr>
          <p:cNvPr id="6" name="Picture 5"/>
          <p:cNvPicPr/>
          <p:nvPr/>
        </p:nvPicPr>
        <p:blipFill>
          <a:blip r:embed="rId3" cstate="print"/>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47" y="-138134"/>
            <a:ext cx="8229600" cy="990600"/>
          </a:xfrm>
        </p:spPr>
        <p:txBody>
          <a:bodyPr>
            <a:normAutofit/>
          </a:bodyPr>
          <a:lstStyle/>
          <a:p>
            <a:pPr algn="ctr"/>
            <a:r>
              <a:rPr lang="en-GB" dirty="0" smtClean="0"/>
              <a:t>Design  a Modern Compiler Course</a:t>
            </a:r>
            <a:endParaRPr lang="en-US" dirty="0"/>
          </a:p>
        </p:txBody>
      </p:sp>
      <p:sp>
        <p:nvSpPr>
          <p:cNvPr id="3" name="Content Placeholder 2"/>
          <p:cNvSpPr>
            <a:spLocks noGrp="1"/>
          </p:cNvSpPr>
          <p:nvPr>
            <p:ph sz="quarter" idx="1"/>
          </p:nvPr>
        </p:nvSpPr>
        <p:spPr>
          <a:xfrm>
            <a:off x="457200" y="1219200"/>
            <a:ext cx="8229624" cy="4937760"/>
          </a:xfrm>
        </p:spPr>
        <p:txBody>
          <a:bodyPr>
            <a:normAutofit lnSpcReduction="10000"/>
          </a:bodyPr>
          <a:lstStyle/>
          <a:p>
            <a:r>
              <a:rPr lang="en-US" b="1" dirty="0" smtClean="0"/>
              <a:t>Source Language</a:t>
            </a:r>
            <a:r>
              <a:rPr lang="en-US" dirty="0" smtClean="0"/>
              <a:t>: </a:t>
            </a:r>
            <a:r>
              <a:rPr lang="pt-BR" dirty="0" smtClean="0"/>
              <a:t>Decaf, Irish Coffee, Espresso, TinyJava, MiniJava </a:t>
            </a:r>
            <a:r>
              <a:rPr lang="en-US" dirty="0" smtClean="0"/>
              <a:t>, </a:t>
            </a:r>
            <a:r>
              <a:rPr lang="en-US" dirty="0" err="1" smtClean="0"/>
              <a:t>MicroJava</a:t>
            </a:r>
            <a:r>
              <a:rPr lang="en-US" dirty="0" smtClean="0"/>
              <a:t>, </a:t>
            </a:r>
            <a:r>
              <a:rPr lang="en-US" dirty="0" err="1" smtClean="0"/>
              <a:t>Fjava</a:t>
            </a:r>
            <a:r>
              <a:rPr lang="en-US" dirty="0" smtClean="0"/>
              <a:t>, </a:t>
            </a:r>
            <a:r>
              <a:rPr lang="en-US" dirty="0" err="1" smtClean="0"/>
              <a:t>Javelet</a:t>
            </a:r>
            <a:r>
              <a:rPr lang="en-US" dirty="0" smtClean="0"/>
              <a:t>, </a:t>
            </a:r>
            <a:r>
              <a:rPr lang="en-US" dirty="0" err="1" smtClean="0"/>
              <a:t>StaticJava</a:t>
            </a:r>
            <a:r>
              <a:rPr lang="en-US" dirty="0" smtClean="0"/>
              <a:t>, CSX, j--, Jack, </a:t>
            </a:r>
            <a:r>
              <a:rPr lang="en-US" dirty="0" err="1" smtClean="0"/>
              <a:t>Joos</a:t>
            </a:r>
            <a:r>
              <a:rPr lang="en-US" dirty="0" smtClean="0"/>
              <a:t> (all Java subset) -  </a:t>
            </a:r>
            <a:r>
              <a:rPr lang="en-US" b="1" i="1" dirty="0" err="1" smtClean="0"/>
              <a:t>MiniJava</a:t>
            </a:r>
            <a:endParaRPr lang="en-US" b="1" i="1" dirty="0" smtClean="0"/>
          </a:p>
          <a:p>
            <a:r>
              <a:rPr lang="en-GB" dirty="0" smtClean="0"/>
              <a:t>In this case the students may even be allowed to design their own languages  (</a:t>
            </a:r>
            <a:r>
              <a:rPr lang="en-GB" b="1" dirty="0" smtClean="0"/>
              <a:t>SIMJ)</a:t>
            </a:r>
          </a:p>
          <a:p>
            <a:r>
              <a:rPr lang="en-US" b="1" dirty="0" smtClean="0"/>
              <a:t>Target Language</a:t>
            </a:r>
            <a:r>
              <a:rPr lang="en-US" dirty="0" smtClean="0"/>
              <a:t>: x86, SPARC, or </a:t>
            </a:r>
            <a:r>
              <a:rPr lang="en-GB" dirty="0" smtClean="0"/>
              <a:t>MIPS, sometimes in simplified forms such as SPIM.  -  </a:t>
            </a:r>
            <a:r>
              <a:rPr lang="en-GB" b="1" dirty="0" smtClean="0"/>
              <a:t>MIPS</a:t>
            </a:r>
          </a:p>
          <a:p>
            <a:r>
              <a:rPr lang="en-US" dirty="0" smtClean="0"/>
              <a:t>Java or C# family</a:t>
            </a:r>
            <a:r>
              <a:rPr lang="en-GB" dirty="0" smtClean="0"/>
              <a:t> generally translate into the corresponding virtual machines</a:t>
            </a:r>
          </a:p>
          <a:p>
            <a:r>
              <a:rPr lang="en-US" b="1" dirty="0" smtClean="0"/>
              <a:t>Implementation Language:</a:t>
            </a:r>
            <a:r>
              <a:rPr lang="en-GB" dirty="0" smtClean="0"/>
              <a:t>Java, C#, ML, or C++.</a:t>
            </a:r>
          </a:p>
          <a:p>
            <a:r>
              <a:rPr lang="en-US" b="1" dirty="0" smtClean="0"/>
              <a:t>Tools and Technology</a:t>
            </a:r>
            <a:r>
              <a:rPr lang="en-US" dirty="0" smtClean="0"/>
              <a:t>:  Lex/Flex and </a:t>
            </a:r>
            <a:r>
              <a:rPr lang="en-US" dirty="0" err="1" smtClean="0"/>
              <a:t>Yacc</a:t>
            </a:r>
            <a:r>
              <a:rPr lang="en-US" dirty="0" smtClean="0"/>
              <a:t>/Bison (</a:t>
            </a:r>
            <a:r>
              <a:rPr lang="en-US" dirty="0" err="1" smtClean="0"/>
              <a:t>Java,C</a:t>
            </a:r>
            <a:r>
              <a:rPr lang="en-US" dirty="0" smtClean="0"/>
              <a:t>#)-</a:t>
            </a:r>
            <a:r>
              <a:rPr lang="en-US" b="1" dirty="0" smtClean="0"/>
              <a:t> </a:t>
            </a:r>
            <a:r>
              <a:rPr lang="en-US" b="1" dirty="0" err="1" smtClean="0"/>
              <a:t>JFlex</a:t>
            </a:r>
            <a:r>
              <a:rPr lang="en-US" b="1" dirty="0" smtClean="0"/>
              <a:t>, CUP</a:t>
            </a:r>
            <a:endParaRPr lang="en-US" b="1" dirty="0"/>
          </a:p>
        </p:txBody>
      </p:sp>
      <p:sp>
        <p:nvSpPr>
          <p:cNvPr id="4" name="Slide Number Placeholder 3"/>
          <p:cNvSpPr>
            <a:spLocks noGrp="1"/>
          </p:cNvSpPr>
          <p:nvPr>
            <p:ph type="sldNum" sz="quarter" idx="12"/>
          </p:nvPr>
        </p:nvSpPr>
        <p:spPr/>
        <p:txBody>
          <a:bodyPr/>
          <a:lstStyle/>
          <a:p>
            <a:fld id="{CD6E4B90-F57C-411D-B969-FAF406B0CB24}" type="slidenum">
              <a:rPr lang="en-US" smtClean="0"/>
              <a:pPr/>
              <a:t>9</a:t>
            </a:fld>
            <a:endParaRPr lang="en-US" dirty="0"/>
          </a:p>
        </p:txBody>
      </p:sp>
      <p:sp>
        <p:nvSpPr>
          <p:cNvPr id="6" name="Footer Placeholder 4"/>
          <p:cNvSpPr>
            <a:spLocks noGrp="1"/>
          </p:cNvSpPr>
          <p:nvPr>
            <p:ph type="ftr" sz="quarter" idx="11"/>
          </p:nvPr>
        </p:nvSpPr>
        <p:spPr>
          <a:xfrm>
            <a:off x="1142976" y="6356350"/>
            <a:ext cx="7429552" cy="501650"/>
          </a:xfrm>
        </p:spPr>
        <p:txBody>
          <a:bodyPr/>
          <a:lstStyle/>
          <a:p>
            <a:r>
              <a:rPr lang="en-GB" smtClean="0"/>
              <a:t>14 th Workshop  Sinaia, Romenia;  24-30 August 2014</a:t>
            </a:r>
            <a:endParaRPr lang="en-US" dirty="0"/>
          </a:p>
        </p:txBody>
      </p:sp>
      <p:pic>
        <p:nvPicPr>
          <p:cNvPr id="7" name="Picture 6"/>
          <p:cNvPicPr/>
          <p:nvPr/>
        </p:nvPicPr>
        <p:blipFill>
          <a:blip r:embed="rId3" cstate="print"/>
          <a:srcRect/>
          <a:stretch>
            <a:fillRect/>
          </a:stretch>
        </p:blipFill>
        <p:spPr bwMode="auto">
          <a:xfrm>
            <a:off x="8001024" y="357166"/>
            <a:ext cx="6858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4678</TotalTime>
  <Words>1252</Words>
  <Application>Microsoft Office PowerPoint</Application>
  <PresentationFormat>On-screen Show (4:3)</PresentationFormat>
  <Paragraphs>140</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Bookman Old Style</vt:lpstr>
      <vt:lpstr>Calibri</vt:lpstr>
      <vt:lpstr>Gill Sans MT</vt:lpstr>
      <vt:lpstr>Wingdings</vt:lpstr>
      <vt:lpstr>Wingdings 3</vt:lpstr>
      <vt:lpstr>Origin</vt:lpstr>
      <vt:lpstr>Some issues in teaching compiler course in Polytechnic University Tirana </vt:lpstr>
      <vt:lpstr>Content</vt:lpstr>
      <vt:lpstr>History of FLC in PUT </vt:lpstr>
      <vt:lpstr>The status of compiler course</vt:lpstr>
      <vt:lpstr>The compiler course in PUT </vt:lpstr>
      <vt:lpstr>Some reasons of deviating compiler course </vt:lpstr>
      <vt:lpstr>… </vt:lpstr>
      <vt:lpstr>Reviewing course …. the  solution </vt:lpstr>
      <vt:lpstr>Design  a Modern Compiler Course</vt:lpstr>
      <vt:lpstr>Course project and assignments </vt:lpstr>
      <vt:lpstr>Student Assessment</vt:lpstr>
      <vt:lpstr>Students opinion</vt:lpstr>
      <vt:lpstr>Conclusion</vt:lpstr>
      <vt:lpstr>Thank you for your attention!  Questions??? </vt:lpstr>
    </vt:vector>
  </TitlesOfParts>
  <Company>Privat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Experience with a team-oriented compiler project</dc:title>
  <dc:creator>Lida</dc:creator>
  <cp:lastModifiedBy>Anisa Shehu</cp:lastModifiedBy>
  <cp:revision>246</cp:revision>
  <dcterms:created xsi:type="dcterms:W3CDTF">2013-08-16T11:58:15Z</dcterms:created>
  <dcterms:modified xsi:type="dcterms:W3CDTF">2014-08-27T09:15:09Z</dcterms:modified>
</cp:coreProperties>
</file>